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8" r:id="rId4"/>
    <p:sldId id="267" r:id="rId5"/>
    <p:sldId id="269" r:id="rId6"/>
    <p:sldId id="271" r:id="rId7"/>
    <p:sldId id="270" r:id="rId8"/>
    <p:sldId id="272" r:id="rId9"/>
    <p:sldId id="260" r:id="rId10"/>
    <p:sldId id="257" r:id="rId11"/>
    <p:sldId id="273" r:id="rId12"/>
    <p:sldId id="258" r:id="rId13"/>
    <p:sldId id="261" r:id="rId14"/>
    <p:sldId id="262" r:id="rId15"/>
    <p:sldId id="25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70886" autoAdjust="0"/>
  </p:normalViewPr>
  <p:slideViewPr>
    <p:cSldViewPr snapToGrid="0">
      <p:cViewPr varScale="1">
        <p:scale>
          <a:sx n="85" d="100"/>
          <a:sy n="85" d="100"/>
        </p:scale>
        <p:origin x="1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czepan Urjasz" userId="625875f4-5150-436f-95e5-f171f89c0da2" providerId="ADAL" clId="{8A02B40E-443E-404B-A4DD-61106D46FB40}"/>
    <pc:docChg chg="custSel modSld">
      <pc:chgData name="Szczepan Urjasz" userId="625875f4-5150-436f-95e5-f171f89c0da2" providerId="ADAL" clId="{8A02B40E-443E-404B-A4DD-61106D46FB40}" dt="2023-05-02T18:47:12.324" v="80" actId="20577"/>
      <pc:docMkLst>
        <pc:docMk/>
      </pc:docMkLst>
      <pc:sldChg chg="modSp mod">
        <pc:chgData name="Szczepan Urjasz" userId="625875f4-5150-436f-95e5-f171f89c0da2" providerId="ADAL" clId="{8A02B40E-443E-404B-A4DD-61106D46FB40}" dt="2023-05-02T18:33:26.976" v="1" actId="20577"/>
        <pc:sldMkLst>
          <pc:docMk/>
          <pc:sldMk cId="2356986970" sldId="256"/>
        </pc:sldMkLst>
        <pc:spChg chg="mod">
          <ac:chgData name="Szczepan Urjasz" userId="625875f4-5150-436f-95e5-f171f89c0da2" providerId="ADAL" clId="{8A02B40E-443E-404B-A4DD-61106D46FB40}" dt="2023-05-02T18:33:26.976" v="1" actId="20577"/>
          <ac:spMkLst>
            <pc:docMk/>
            <pc:sldMk cId="2356986970" sldId="256"/>
            <ac:spMk id="3" creationId="{00000000-0000-0000-0000-000000000000}"/>
          </ac:spMkLst>
        </pc:spChg>
      </pc:sldChg>
      <pc:sldChg chg="delSp modSp mod">
        <pc:chgData name="Szczepan Urjasz" userId="625875f4-5150-436f-95e5-f171f89c0da2" providerId="ADAL" clId="{8A02B40E-443E-404B-A4DD-61106D46FB40}" dt="2023-05-02T18:43:35.010" v="53" actId="20577"/>
        <pc:sldMkLst>
          <pc:docMk/>
          <pc:sldMk cId="2365409146" sldId="258"/>
        </pc:sldMkLst>
        <pc:spChg chg="mod">
          <ac:chgData name="Szczepan Urjasz" userId="625875f4-5150-436f-95e5-f171f89c0da2" providerId="ADAL" clId="{8A02B40E-443E-404B-A4DD-61106D46FB40}" dt="2023-05-02T18:43:35.010" v="53" actId="20577"/>
          <ac:spMkLst>
            <pc:docMk/>
            <pc:sldMk cId="2365409146" sldId="258"/>
            <ac:spMk id="2" creationId="{00000000-0000-0000-0000-000000000000}"/>
          </ac:spMkLst>
        </pc:spChg>
        <pc:spChg chg="del">
          <ac:chgData name="Szczepan Urjasz" userId="625875f4-5150-436f-95e5-f171f89c0da2" providerId="ADAL" clId="{8A02B40E-443E-404B-A4DD-61106D46FB40}" dt="2023-05-02T18:42:07.171" v="29" actId="478"/>
          <ac:spMkLst>
            <pc:docMk/>
            <pc:sldMk cId="2365409146" sldId="258"/>
            <ac:spMk id="3" creationId="{00000000-0000-0000-0000-000000000000}"/>
          </ac:spMkLst>
        </pc:spChg>
        <pc:spChg chg="del">
          <ac:chgData name="Szczepan Urjasz" userId="625875f4-5150-436f-95e5-f171f89c0da2" providerId="ADAL" clId="{8A02B40E-443E-404B-A4DD-61106D46FB40}" dt="2023-05-02T18:41:49.826" v="24" actId="478"/>
          <ac:spMkLst>
            <pc:docMk/>
            <pc:sldMk cId="2365409146" sldId="258"/>
            <ac:spMk id="5" creationId="{00000000-0000-0000-0000-000000000000}"/>
          </ac:spMkLst>
        </pc:spChg>
      </pc:sldChg>
      <pc:sldChg chg="modSp mod">
        <pc:chgData name="Szczepan Urjasz" userId="625875f4-5150-436f-95e5-f171f89c0da2" providerId="ADAL" clId="{8A02B40E-443E-404B-A4DD-61106D46FB40}" dt="2023-05-02T18:38:26.577" v="23" actId="14100"/>
        <pc:sldMkLst>
          <pc:docMk/>
          <pc:sldMk cId="1742059444" sldId="260"/>
        </pc:sldMkLst>
        <pc:spChg chg="mod">
          <ac:chgData name="Szczepan Urjasz" userId="625875f4-5150-436f-95e5-f171f89c0da2" providerId="ADAL" clId="{8A02B40E-443E-404B-A4DD-61106D46FB40}" dt="2023-05-02T18:38:06.828" v="20" actId="20577"/>
          <ac:spMkLst>
            <pc:docMk/>
            <pc:sldMk cId="1742059444" sldId="260"/>
            <ac:spMk id="4" creationId="{00000000-0000-0000-0000-000000000000}"/>
          </ac:spMkLst>
        </pc:spChg>
        <pc:spChg chg="mod">
          <ac:chgData name="Szczepan Urjasz" userId="625875f4-5150-436f-95e5-f171f89c0da2" providerId="ADAL" clId="{8A02B40E-443E-404B-A4DD-61106D46FB40}" dt="2023-05-02T18:38:26.577" v="23" actId="14100"/>
          <ac:spMkLst>
            <pc:docMk/>
            <pc:sldMk cId="1742059444" sldId="260"/>
            <ac:spMk id="5" creationId="{00000000-0000-0000-0000-000000000000}"/>
          </ac:spMkLst>
        </pc:spChg>
      </pc:sldChg>
      <pc:sldChg chg="modSp mod">
        <pc:chgData name="Szczepan Urjasz" userId="625875f4-5150-436f-95e5-f171f89c0da2" providerId="ADAL" clId="{8A02B40E-443E-404B-A4DD-61106D46FB40}" dt="2023-05-02T18:46:51.525" v="72" actId="20577"/>
        <pc:sldMkLst>
          <pc:docMk/>
          <pc:sldMk cId="1861810608" sldId="261"/>
        </pc:sldMkLst>
        <pc:spChg chg="mod">
          <ac:chgData name="Szczepan Urjasz" userId="625875f4-5150-436f-95e5-f171f89c0da2" providerId="ADAL" clId="{8A02B40E-443E-404B-A4DD-61106D46FB40}" dt="2023-05-02T18:46:51.525" v="72" actId="20577"/>
          <ac:spMkLst>
            <pc:docMk/>
            <pc:sldMk cId="1861810608" sldId="261"/>
            <ac:spMk id="2" creationId="{00000000-0000-0000-0000-000000000000}"/>
          </ac:spMkLst>
        </pc:spChg>
      </pc:sldChg>
      <pc:sldChg chg="modSp mod">
        <pc:chgData name="Szczepan Urjasz" userId="625875f4-5150-436f-95e5-f171f89c0da2" providerId="ADAL" clId="{8A02B40E-443E-404B-A4DD-61106D46FB40}" dt="2023-05-02T18:47:12.324" v="80" actId="20577"/>
        <pc:sldMkLst>
          <pc:docMk/>
          <pc:sldMk cId="2384515849" sldId="262"/>
        </pc:sldMkLst>
        <pc:spChg chg="mod">
          <ac:chgData name="Szczepan Urjasz" userId="625875f4-5150-436f-95e5-f171f89c0da2" providerId="ADAL" clId="{8A02B40E-443E-404B-A4DD-61106D46FB40}" dt="2023-05-02T18:47:12.324" v="80" actId="20577"/>
          <ac:spMkLst>
            <pc:docMk/>
            <pc:sldMk cId="2384515849" sldId="262"/>
            <ac:spMk id="3" creationId="{00000000-0000-0000-0000-000000000000}"/>
          </ac:spMkLst>
        </pc:spChg>
      </pc:sldChg>
      <pc:sldChg chg="modSp mod">
        <pc:chgData name="Szczepan Urjasz" userId="625875f4-5150-436f-95e5-f171f89c0da2" providerId="ADAL" clId="{8A02B40E-443E-404B-A4DD-61106D46FB40}" dt="2023-05-02T18:34:32.234" v="6" actId="20577"/>
        <pc:sldMkLst>
          <pc:docMk/>
          <pc:sldMk cId="4171307742" sldId="263"/>
        </pc:sldMkLst>
        <pc:spChg chg="mod">
          <ac:chgData name="Szczepan Urjasz" userId="625875f4-5150-436f-95e5-f171f89c0da2" providerId="ADAL" clId="{8A02B40E-443E-404B-A4DD-61106D46FB40}" dt="2023-05-02T18:34:32.234" v="6" actId="20577"/>
          <ac:spMkLst>
            <pc:docMk/>
            <pc:sldMk cId="4171307742" sldId="263"/>
            <ac:spMk id="2" creationId="{00000000-0000-0000-0000-000000000000}"/>
          </ac:spMkLst>
        </pc:spChg>
        <pc:spChg chg="mod">
          <ac:chgData name="Szczepan Urjasz" userId="625875f4-5150-436f-95e5-f171f89c0da2" providerId="ADAL" clId="{8A02B40E-443E-404B-A4DD-61106D46FB40}" dt="2023-05-02T18:34:10.964" v="3" actId="1076"/>
          <ac:spMkLst>
            <pc:docMk/>
            <pc:sldMk cId="4171307742" sldId="263"/>
            <ac:spMk id="3" creationId="{00000000-0000-0000-0000-000000000000}"/>
          </ac:spMkLst>
        </pc:spChg>
        <pc:spChg chg="mod">
          <ac:chgData name="Szczepan Urjasz" userId="625875f4-5150-436f-95e5-f171f89c0da2" providerId="ADAL" clId="{8A02B40E-443E-404B-A4DD-61106D46FB40}" dt="2023-05-02T18:34:19.735" v="5" actId="1076"/>
          <ac:spMkLst>
            <pc:docMk/>
            <pc:sldMk cId="4171307742" sldId="263"/>
            <ac:spMk id="4" creationId="{00000000-0000-0000-0000-000000000000}"/>
          </ac:spMkLst>
        </pc:spChg>
      </pc:sldChg>
      <pc:sldChg chg="modSp mod">
        <pc:chgData name="Szczepan Urjasz" userId="625875f4-5150-436f-95e5-f171f89c0da2" providerId="ADAL" clId="{8A02B40E-443E-404B-A4DD-61106D46FB40}" dt="2023-05-02T18:36:16.343" v="11" actId="20577"/>
        <pc:sldMkLst>
          <pc:docMk/>
          <pc:sldMk cId="1471756218" sldId="267"/>
        </pc:sldMkLst>
        <pc:spChg chg="mod">
          <ac:chgData name="Szczepan Urjasz" userId="625875f4-5150-436f-95e5-f171f89c0da2" providerId="ADAL" clId="{8A02B40E-443E-404B-A4DD-61106D46FB40}" dt="2023-05-02T18:35:50.002" v="7" actId="20577"/>
          <ac:spMkLst>
            <pc:docMk/>
            <pc:sldMk cId="1471756218" sldId="267"/>
            <ac:spMk id="2" creationId="{00000000-0000-0000-0000-000000000000}"/>
          </ac:spMkLst>
        </pc:spChg>
        <pc:spChg chg="mod">
          <ac:chgData name="Szczepan Urjasz" userId="625875f4-5150-436f-95e5-f171f89c0da2" providerId="ADAL" clId="{8A02B40E-443E-404B-A4DD-61106D46FB40}" dt="2023-05-02T18:36:16.343" v="11" actId="20577"/>
          <ac:spMkLst>
            <pc:docMk/>
            <pc:sldMk cId="1471756218" sldId="267"/>
            <ac:spMk id="4" creationId="{00000000-0000-0000-0000-000000000000}"/>
          </ac:spMkLst>
        </pc:spChg>
      </pc:sldChg>
      <pc:sldChg chg="modSp mod">
        <pc:chgData name="Szczepan Urjasz" userId="625875f4-5150-436f-95e5-f171f89c0da2" providerId="ADAL" clId="{8A02B40E-443E-404B-A4DD-61106D46FB40}" dt="2023-05-02T18:36:23.581" v="17" actId="20577"/>
        <pc:sldMkLst>
          <pc:docMk/>
          <pc:sldMk cId="406561700" sldId="269"/>
        </pc:sldMkLst>
        <pc:spChg chg="mod">
          <ac:chgData name="Szczepan Urjasz" userId="625875f4-5150-436f-95e5-f171f89c0da2" providerId="ADAL" clId="{8A02B40E-443E-404B-A4DD-61106D46FB40}" dt="2023-05-02T18:36:23.581" v="17" actId="20577"/>
          <ac:spMkLst>
            <pc:docMk/>
            <pc:sldMk cId="406561700" sldId="269"/>
            <ac:spMk id="4" creationId="{00000000-0000-0000-0000-000000000000}"/>
          </ac:spMkLst>
        </pc:spChg>
      </pc:sldChg>
      <pc:sldChg chg="modSp mod">
        <pc:chgData name="Szczepan Urjasz" userId="625875f4-5150-436f-95e5-f171f89c0da2" providerId="ADAL" clId="{8A02B40E-443E-404B-A4DD-61106D46FB40}" dt="2023-05-02T18:37:38.253" v="18" actId="20577"/>
        <pc:sldMkLst>
          <pc:docMk/>
          <pc:sldMk cId="361393665" sldId="270"/>
        </pc:sldMkLst>
        <pc:spChg chg="mod">
          <ac:chgData name="Szczepan Urjasz" userId="625875f4-5150-436f-95e5-f171f89c0da2" providerId="ADAL" clId="{8A02B40E-443E-404B-A4DD-61106D46FB40}" dt="2023-05-02T18:37:38.253" v="18" actId="20577"/>
          <ac:spMkLst>
            <pc:docMk/>
            <pc:sldMk cId="361393665" sldId="27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EAC23-CA71-4B66-A359-140BAE73E349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37D87-A8D4-4B04-A6F1-86E55B5E9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81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37D87-A8D4-4B04-A6F1-86E55B5E92A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08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Teoretyczna wartość prawa poboru=2,5 </a:t>
            </a:r>
            <a:r>
              <a:rPr lang="pl-PL" dirty="0" err="1"/>
              <a:t>pln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37D87-A8D4-4B04-A6F1-86E55B5E92A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08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37D87-A8D4-4B04-A6F1-86E55B5E92A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48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37D87-A8D4-4B04-A6F1-86E55B5E92A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9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37D87-A8D4-4B04-A6F1-86E55B5E92A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01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Udział w kapitale</a:t>
            </a:r>
            <a:r>
              <a:rPr lang="pl-PL" baseline="0" dirty="0"/>
              <a:t> spółki (%)=liczba akcji akcjonariusza/liczba wszystkich akcji ( z treści zadania)</a:t>
            </a:r>
          </a:p>
          <a:p>
            <a:r>
              <a:rPr lang="pl-PL" baseline="0" dirty="0"/>
              <a:t>Wartość rynkowa = liczba akcji* kurs akcji</a:t>
            </a:r>
          </a:p>
          <a:p>
            <a:r>
              <a:rPr lang="pl-PL" baseline="0" dirty="0"/>
              <a:t>Udział na WZA = =liczba akcji akcjonariusza/liczba wszystkich akcji</a:t>
            </a:r>
          </a:p>
          <a:p>
            <a:r>
              <a:rPr lang="pl-PL" baseline="0" dirty="0"/>
              <a:t>Liczba głosów na WZA=liczba akcji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37D87-A8D4-4B04-A6F1-86E55B5E92A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50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/>
              <a:t>Nowelizacja z 2020 roku</a:t>
            </a:r>
          </a:p>
          <a:p>
            <a:r>
              <a:rPr lang="pl-PL" sz="1200" b="1" dirty="0"/>
              <a:t>Oferta prywatna zostaje zastąpiona ofertą publiczną</a:t>
            </a:r>
            <a:r>
              <a:rPr lang="pl-PL" sz="1200" dirty="0"/>
              <a:t>. Oznacza to, że od momentu wejścia w życie znowelizowanej ustawy każda propozycja nabycia papierów wartościowych skierowana do inwestorów będzie już traktowana jako oferta publiczna i jako taka będzie musiała spełniać określone warunki. Do najważniejszych należy uzyskanie zgody od Komisji Nadzoru Finansowego (KNF).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37D87-A8D4-4B04-A6F1-86E55B5E92A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84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37D87-A8D4-4B04-A6F1-86E55B5E92A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28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może być jako </a:t>
            </a:r>
            <a:r>
              <a:rPr lang="pl-PL"/>
              <a:t>praca domowa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37D87-A8D4-4B04-A6F1-86E55B5E92A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68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5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82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27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15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76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06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38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71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59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00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2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967B0-D3C4-43A0-92BB-1769C4F714CF}" type="datetimeFigureOut">
              <a:rPr lang="pl-PL" smtClean="0"/>
              <a:t>2.05.2023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36FA8-E7F2-4EC5-9930-FB88C83733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78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connect.pl/debiuty-spole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42818" y="148835"/>
            <a:ext cx="9144000" cy="11746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/>
              <a:t>Rynek finansowy nr 3</a:t>
            </a:r>
          </a:p>
          <a:p>
            <a:pPr>
              <a:lnSpc>
                <a:spcPct val="100000"/>
              </a:lnSpc>
            </a:pPr>
            <a:r>
              <a:rPr lang="pl-PL" sz="2000" b="1" dirty="0"/>
              <a:t>Rynek instrumentów udziałowych</a:t>
            </a:r>
          </a:p>
          <a:p>
            <a:pPr>
              <a:lnSpc>
                <a:spcPct val="100000"/>
              </a:lnSpc>
            </a:pPr>
            <a:r>
              <a:rPr lang="pl-PL" sz="2000" b="1" dirty="0"/>
              <a:t>Obrót papierami wartościowymi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279" y="1479440"/>
            <a:ext cx="7847077" cy="50892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9" y="349018"/>
            <a:ext cx="2832019" cy="1052439"/>
          </a:xfrm>
          <a:prstGeom prst="rect">
            <a:avLst/>
          </a:prstGeom>
        </p:spPr>
      </p:pic>
      <p:sp>
        <p:nvSpPr>
          <p:cNvPr id="6" name="Trójkąt prostokątny 5"/>
          <p:cNvSpPr/>
          <p:nvPr/>
        </p:nvSpPr>
        <p:spPr>
          <a:xfrm rot="5400000">
            <a:off x="1513354" y="1064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235698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96938" y="921084"/>
            <a:ext cx="10648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/>
              <a:t>Oferta publiczna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2400" dirty="0"/>
              <a:t>oferta skierowana do co najmniej 150 lub nieoznaczonego adresata, przy pomocy mediów publicznych.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wymaga sporządzenia Prospektu emisyjnego, zatwierdzonego przez KNF oraz ogłoszonego publicznie.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wymaga zawarcia umowy z biurem maklerskim (Oferującym emisję)</a:t>
            </a:r>
            <a:endParaRPr lang="pl-PL" alt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podlega restrykcjom Ustawy z dnia 29 lipca 2005 r. o ofercie publicznej i warunkach wprowadzania instrumentów finansowych do zorganizowanego systemu obrotu oraz o spółkach publicznych.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59586" y="4337404"/>
            <a:ext cx="9776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Oferta prywatna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oferta skierowana do maksymalnie 149 imiennie wskazanych adresatów.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podlega regulacjom "Ustawy o obligacjach" lub "Kodeksu spółek handlowych„.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nie wymaga Prospektu emisyjnego.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nie wymaga zawarcia umowy z biurem maklerskim. </a:t>
            </a:r>
          </a:p>
        </p:txBody>
      </p:sp>
      <p:sp>
        <p:nvSpPr>
          <p:cNvPr id="4" name="Trójkąt prostokątny 3"/>
          <p:cNvSpPr/>
          <p:nvPr/>
        </p:nvSpPr>
        <p:spPr>
          <a:xfrm rot="5400000">
            <a:off x="-10647" y="431755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  <p:sp>
        <p:nvSpPr>
          <p:cNvPr id="5" name="pole tekstowe 4"/>
          <p:cNvSpPr txBox="1"/>
          <p:nvPr/>
        </p:nvSpPr>
        <p:spPr>
          <a:xfrm>
            <a:off x="696938" y="244115"/>
            <a:ext cx="1041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Oferta publiczna vs. prywatna wg. Ustawy z dnia 29 lipca 2005 r. o ofercie…</a:t>
            </a:r>
          </a:p>
        </p:txBody>
      </p:sp>
    </p:spTree>
    <p:extLst>
      <p:ext uri="{BB962C8B-B14F-4D97-AF65-F5344CB8AC3E}">
        <p14:creationId xmlns:p14="http://schemas.microsoft.com/office/powerpoint/2010/main" val="307287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96938" y="2076115"/>
            <a:ext cx="106488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przestaje istnieć podział na ofertę publiczną i prywatną na bazie liczby adresatów do których kierowana jest oferta,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wszystkie oferty są publiczne, wyjątek stanowi jedynie przypadek kiedy oferta jest skierowana do 1 adresata, wtedy jest prywatna,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każda propozycja nabycia papierów wartościowych skierowana do inwestorów jest traktowana jako oferta publiczna i jako taka będzie musiała spełniać określone warunki. Do najważniejszych należy uzyskanie zgody od Komisji Nadzoru Finansowego (KNF).</a:t>
            </a:r>
          </a:p>
        </p:txBody>
      </p:sp>
      <p:sp>
        <p:nvSpPr>
          <p:cNvPr id="4" name="Trójkąt prostokątny 3"/>
          <p:cNvSpPr/>
          <p:nvPr/>
        </p:nvSpPr>
        <p:spPr>
          <a:xfrm rot="5400000">
            <a:off x="-10647" y="431755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  <p:sp>
        <p:nvSpPr>
          <p:cNvPr id="5" name="pole tekstowe 4"/>
          <p:cNvSpPr txBox="1"/>
          <p:nvPr/>
        </p:nvSpPr>
        <p:spPr>
          <a:xfrm>
            <a:off x="814355" y="845694"/>
            <a:ext cx="1041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Nowelizacja Ustawy z dnia 29 lipca 2005 r. o ofercie…</a:t>
            </a:r>
          </a:p>
        </p:txBody>
      </p:sp>
    </p:spTree>
    <p:extLst>
      <p:ext uri="{BB962C8B-B14F-4D97-AF65-F5344CB8AC3E}">
        <p14:creationId xmlns:p14="http://schemas.microsoft.com/office/powerpoint/2010/main" val="248142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3104" y="302359"/>
            <a:ext cx="111590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Prospekt emisyjny </a:t>
            </a:r>
            <a:r>
              <a:rPr lang="pl-PL" sz="2000" dirty="0"/>
              <a:t>- dokument informujący i definiujący wszystko co jest związane z ofertą publiczną. Powinien dostarczyć inwestorowi informacji koniecznych do podjęcia decyzji o zakupie.</a:t>
            </a:r>
          </a:p>
          <a:p>
            <a:r>
              <a:rPr lang="pl-PL" sz="2000" dirty="0"/>
              <a:t>Najważniejsze elementy prospektu emisyjnego: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cel emisji,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informacja o emitencie,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informacja o przedmiocie emisji (akcje, obligacje),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czynniki ryzyka działalności i zakupu papierów wartościowych,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opis działalności spółki,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opis sytuacji operacyjnej i finansowej emitenta,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perspektywy rozwoju emitenta.</a:t>
            </a:r>
          </a:p>
          <a:p>
            <a:endParaRPr lang="pl-PL" sz="2000" dirty="0"/>
          </a:p>
          <a:p>
            <a:r>
              <a:rPr lang="pl-PL" sz="2000" b="1" dirty="0"/>
              <a:t>Memorandum informacyjne</a:t>
            </a:r>
            <a:r>
              <a:rPr lang="pl-PL" sz="2000" dirty="0"/>
              <a:t> – uproszczony dokument informujący i definiujący wszystko co jest związane z ofertą.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składa się z biznesplanu i oczekiwań emitenta wobec inwestora,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podlega mniejszym regulacjom niż prospekt np. sprawozdania finansowe z ostatnich 3 lat (tylko z ostatniego roku),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krótszy czas sporządzenia,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niższe koszty przygotowania dokumentu,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rzadziej stosowane, bo w ofercie publicznej zamiast prospektu tylko w specyficznych przypadkach (np. </a:t>
            </a:r>
            <a:r>
              <a:rPr lang="pl-PL" altLang="pl-PL" sz="2000" dirty="0"/>
              <a:t>wystarczające dla emisji poniżej </a:t>
            </a:r>
            <a:r>
              <a:rPr lang="en-AU" altLang="pl-PL" sz="2000" dirty="0"/>
              <a:t>2,5 m</a:t>
            </a:r>
            <a:r>
              <a:rPr lang="pl-PL" altLang="pl-PL" sz="2000" dirty="0" err="1"/>
              <a:t>ln</a:t>
            </a:r>
            <a:r>
              <a:rPr lang="en-AU" altLang="pl-PL" sz="2000" dirty="0"/>
              <a:t> euro</a:t>
            </a:r>
            <a:r>
              <a:rPr lang="pl-PL" altLang="pl-PL" sz="2000" dirty="0"/>
              <a:t>).</a:t>
            </a:r>
            <a:r>
              <a:rPr lang="pl-PL" sz="2000" dirty="0"/>
              <a:t> </a:t>
            </a:r>
          </a:p>
          <a:p>
            <a:endParaRPr lang="pl-PL" sz="2000" dirty="0"/>
          </a:p>
        </p:txBody>
      </p:sp>
      <p:sp>
        <p:nvSpPr>
          <p:cNvPr id="4" name="Trójkąt prostokątny 3"/>
          <p:cNvSpPr/>
          <p:nvPr/>
        </p:nvSpPr>
        <p:spPr>
          <a:xfrm rot="5400000">
            <a:off x="-10647" y="419722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236540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3400" y="249544"/>
            <a:ext cx="11658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Procedura wejścia spółki na GPW (1)</a:t>
            </a:r>
          </a:p>
          <a:p>
            <a:endParaRPr lang="pl-PL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Decyzja właścicieli spółki o debiucie na giełdzie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Przekształcenie spółki w spółkę akcyjną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Podjęcie przez WZ spółki akcyjnej uchwał związanych z przeprowadzeniem oferty publicznej, tj. uchwała o ubieganiu się o dopuszczenie papierów wartościowych do obrotu na rynku regulowanym, uchwała o emisji papierów wartościowych w drodze oferty publicznej.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Proces </a:t>
            </a:r>
            <a:r>
              <a:rPr lang="pl-PL" sz="2000" dirty="0" err="1"/>
              <a:t>due</a:t>
            </a:r>
            <a:r>
              <a:rPr lang="pl-PL" sz="2000" dirty="0"/>
              <a:t> </a:t>
            </a:r>
            <a:r>
              <a:rPr lang="pl-PL" sz="2000" dirty="0" err="1"/>
              <a:t>diligence</a:t>
            </a:r>
            <a:r>
              <a:rPr lang="pl-PL" sz="2000" dirty="0"/>
              <a:t>, czyli obiektywna i szczegółowa analiza spółki pod względem finansowym, handlowym, prawnym oraz identyfikacja ryzyka działalności.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Podpisanie umowy z Oferującym, Audytorem, Menadżerem Oferty, czy Doradcami, którzy pomagają przeprowadzić spółkę przez proces IPO.</a:t>
            </a:r>
          </a:p>
          <a:p>
            <a:r>
              <a:rPr lang="pl-PL" sz="2000" dirty="0"/>
              <a:t>       - </a:t>
            </a:r>
            <a:r>
              <a:rPr lang="pl-PL" sz="2000" b="1" dirty="0"/>
              <a:t>oferujący</a:t>
            </a:r>
            <a:r>
              <a:rPr lang="pl-PL" sz="2000" dirty="0"/>
              <a:t> to wyłącznie firma inwestycyjna np. dom maklerski lub bank prowadzący działalność maklerską    (przyjmuje zapisy i wpłaty za akcje, pośredniczy przy złożeniu prospektu emisyjnego do KNF; udział jest niezbędny).</a:t>
            </a:r>
          </a:p>
          <a:p>
            <a:r>
              <a:rPr lang="pl-PL" sz="2000" dirty="0"/>
              <a:t>      - </a:t>
            </a:r>
            <a:r>
              <a:rPr lang="pl-PL" sz="2000" b="1" dirty="0"/>
              <a:t>audytor</a:t>
            </a:r>
            <a:r>
              <a:rPr lang="pl-PL" sz="2000" dirty="0"/>
              <a:t>, czyli biegły rewident uprawniony do przeprowadzenia badań sprawozdań finansowych. Wykonuje    część finansową </a:t>
            </a:r>
            <a:r>
              <a:rPr lang="pl-PL" sz="2000" dirty="0" err="1"/>
              <a:t>due</a:t>
            </a:r>
            <a:r>
              <a:rPr lang="pl-PL" sz="2000" dirty="0"/>
              <a:t> </a:t>
            </a:r>
            <a:r>
              <a:rPr lang="pl-PL" sz="2000" dirty="0" err="1"/>
              <a:t>diligence</a:t>
            </a:r>
            <a:r>
              <a:rPr lang="pl-PL" sz="2000" dirty="0"/>
              <a:t>.</a:t>
            </a:r>
          </a:p>
          <a:p>
            <a:r>
              <a:rPr lang="pl-PL" sz="2000" dirty="0"/>
              <a:t>      - </a:t>
            </a:r>
            <a:r>
              <a:rPr lang="pl-PL" sz="2000" b="1" dirty="0"/>
              <a:t>menadżer oferty </a:t>
            </a:r>
            <a:r>
              <a:rPr lang="pl-PL" sz="2000" dirty="0"/>
              <a:t>(opcjonalnie) pomaga pozyskać znaczny kapitał od inwestorów instytucjonalnych (funduszy inwestycyjnych, emerytalnych, czy kwalifikowanych inwestorów zagranicznych).</a:t>
            </a:r>
          </a:p>
          <a:p>
            <a:r>
              <a:rPr lang="pl-PL" sz="2000" dirty="0"/>
              <a:t>      - </a:t>
            </a:r>
            <a:r>
              <a:rPr lang="pl-PL" sz="2000" b="1" dirty="0"/>
              <a:t>doradca prawny </a:t>
            </a:r>
            <a:r>
              <a:rPr lang="pl-PL" sz="2000" dirty="0"/>
              <a:t>przeprowadza prawny </a:t>
            </a:r>
            <a:r>
              <a:rPr lang="pl-PL" sz="2000" dirty="0" err="1"/>
              <a:t>due</a:t>
            </a:r>
            <a:r>
              <a:rPr lang="pl-PL" sz="2000" dirty="0"/>
              <a:t> </a:t>
            </a:r>
            <a:r>
              <a:rPr lang="pl-PL" sz="2000" dirty="0" err="1"/>
              <a:t>diligence</a:t>
            </a:r>
            <a:r>
              <a:rPr lang="pl-PL" sz="2000" dirty="0"/>
              <a:t> i opracowuje dokumentację.</a:t>
            </a:r>
          </a:p>
          <a:p>
            <a:r>
              <a:rPr lang="pl-PL" sz="2000" dirty="0"/>
              <a:t>      - </a:t>
            </a:r>
            <a:r>
              <a:rPr lang="pl-PL" sz="2000" b="1" dirty="0"/>
              <a:t>doradca PR </a:t>
            </a:r>
            <a:r>
              <a:rPr lang="pl-PL" sz="2000" dirty="0"/>
              <a:t>przygotowuje plan relacjami z rynkiem oraz mediami.</a:t>
            </a:r>
          </a:p>
        </p:txBody>
      </p:sp>
      <p:sp>
        <p:nvSpPr>
          <p:cNvPr id="3" name="Trójkąt prostokątny 2"/>
          <p:cNvSpPr/>
          <p:nvPr/>
        </p:nvSpPr>
        <p:spPr>
          <a:xfrm rot="5400000">
            <a:off x="-25297" y="431755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186181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25904" y="234838"/>
            <a:ext cx="105717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Procedura wejścia spółki na GPW (2)</a:t>
            </a:r>
          </a:p>
          <a:p>
            <a:endParaRPr lang="pl-PL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Przygotowanie prospektu emisyjnego (niezbędny dokument informacyjny w IPO).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Zatwierdzenie prospektu emisyjnego przez KNF.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Wniosek </a:t>
            </a:r>
            <a:r>
              <a:rPr lang="pl-PL" sz="2000"/>
              <a:t>do KDPW </a:t>
            </a:r>
            <a:r>
              <a:rPr lang="pl-PL" sz="2000" dirty="0"/>
              <a:t>o rejestrację w depozycie akcji objętych ofertą publiczną (dematerializacja akcji).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 err="1"/>
              <a:t>Roadshow</a:t>
            </a:r>
            <a:r>
              <a:rPr lang="pl-PL" sz="2000" dirty="0"/>
              <a:t> zarządu, czyli proces prezentacji informacji o emitencie potencjalnym inwestorom, ocena zainteresowania IPO ze strony inwestorów, na podstawie której zarząd spółki ustalają przedział ceny sprzedaży akcji. Budowanie księgi popytu (</a:t>
            </a:r>
            <a:r>
              <a:rPr lang="pl-PL" sz="2000" dirty="0" err="1"/>
              <a:t>book</a:t>
            </a:r>
            <a:r>
              <a:rPr lang="pl-PL" sz="2000" dirty="0"/>
              <a:t> </a:t>
            </a:r>
            <a:r>
              <a:rPr lang="pl-PL" sz="2000" dirty="0" err="1"/>
              <a:t>building</a:t>
            </a:r>
            <a:r>
              <a:rPr lang="pl-PL" sz="2000" dirty="0"/>
              <a:t>) - proces przyjmowania zapisów na akcje od inwestorów. Ustalenie przez zarząd wysokości ceny emisyjnej oferowanych akcji.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Subskrypcja przydział oferowanych akcji.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Emitent składa: </a:t>
            </a:r>
          </a:p>
          <a:p>
            <a:r>
              <a:rPr lang="pl-PL" sz="2000" dirty="0"/>
              <a:t>     - wniosek do Zarządu GPW o dopuszczenie oraz wprowadzenie do obrotu giełdowego akcji,</a:t>
            </a:r>
          </a:p>
          <a:p>
            <a:r>
              <a:rPr lang="pl-PL" sz="2000" dirty="0"/>
              <a:t>     - wniosek o wyznaczenie dnia pierwszego notowania.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Debiut spółki na giełdzie.</a:t>
            </a:r>
          </a:p>
        </p:txBody>
      </p:sp>
      <p:sp>
        <p:nvSpPr>
          <p:cNvPr id="4" name="Trójkąt prostokątny 3"/>
          <p:cNvSpPr/>
          <p:nvPr/>
        </p:nvSpPr>
        <p:spPr>
          <a:xfrm rot="5400000">
            <a:off x="-10647" y="383628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238451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02084" y="541424"/>
            <a:ext cx="1031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Zadanie 2 </a:t>
            </a:r>
          </a:p>
          <a:p>
            <a:r>
              <a:rPr lang="pl-PL" sz="2400" dirty="0"/>
              <a:t>Na podstawie informacji dotyczących debiutów z rynku </a:t>
            </a:r>
            <a:r>
              <a:rPr lang="pl-PL" sz="2400" dirty="0" err="1"/>
              <a:t>NewConnect</a:t>
            </a:r>
            <a:r>
              <a:rPr lang="pl-PL" sz="2400" dirty="0"/>
              <a:t> dokonaj oceny zmiany ceny akcji 2 spółek z różnych sektorów względem ceny na zamknięcie w dniu debiutu. Podaj informacje o: </a:t>
            </a:r>
          </a:p>
          <a:p>
            <a:pPr marL="457200" indent="-457200">
              <a:buAutoNum type="alphaLcPeriod"/>
            </a:pPr>
            <a:r>
              <a:rPr lang="pl-PL" sz="2400" dirty="0"/>
              <a:t>rodzaju oferty, </a:t>
            </a:r>
          </a:p>
          <a:p>
            <a:pPr marL="457200" indent="-457200">
              <a:buAutoNum type="alphaLcPeriod"/>
            </a:pPr>
            <a:r>
              <a:rPr lang="pl-PL" sz="2400" dirty="0"/>
              <a:t>emitencie, </a:t>
            </a:r>
          </a:p>
          <a:p>
            <a:pPr marL="457200" indent="-457200">
              <a:buAutoNum type="alphaLcPeriod"/>
            </a:pPr>
            <a:r>
              <a:rPr lang="pl-PL" sz="2400" dirty="0"/>
              <a:t>wartości emisji, </a:t>
            </a:r>
          </a:p>
          <a:p>
            <a:pPr marL="457200" indent="-457200">
              <a:buAutoNum type="alphaLcPeriod"/>
            </a:pPr>
            <a:r>
              <a:rPr lang="pl-PL" sz="2400" dirty="0" err="1"/>
              <a:t>free</a:t>
            </a:r>
            <a:r>
              <a:rPr lang="pl-PL" sz="2400" dirty="0"/>
              <a:t> </a:t>
            </a:r>
            <a:r>
              <a:rPr lang="pl-PL" sz="2400" dirty="0" err="1"/>
              <a:t>float</a:t>
            </a:r>
            <a:r>
              <a:rPr lang="pl-PL" sz="2400" dirty="0"/>
              <a:t>, </a:t>
            </a:r>
          </a:p>
          <a:p>
            <a:pPr marL="457200" indent="-457200">
              <a:buAutoNum type="alphaLcPeriod"/>
            </a:pPr>
            <a:r>
              <a:rPr lang="pl-PL" sz="2400" dirty="0"/>
              <a:t>celu emisji, </a:t>
            </a:r>
          </a:p>
          <a:p>
            <a:pPr marL="457200" indent="-457200">
              <a:buAutoNum type="alphaLcPeriod"/>
            </a:pPr>
            <a:r>
              <a:rPr lang="pl-PL" sz="2400" dirty="0"/>
              <a:t>ryzykach działalności spółki. </a:t>
            </a:r>
          </a:p>
          <a:p>
            <a:pPr marL="457200" indent="-457200">
              <a:buAutoNum type="alphaLcPeriod"/>
            </a:pPr>
            <a:endParaRPr lang="pl-PL" sz="2400" dirty="0"/>
          </a:p>
          <a:p>
            <a:pPr marL="457200" indent="-457200">
              <a:buAutoNum type="alphaLcPeriod"/>
            </a:pPr>
            <a:endParaRPr lang="pl-PL" sz="2400" dirty="0"/>
          </a:p>
          <a:p>
            <a:pPr marL="457200" indent="-457200">
              <a:buAutoNum type="alphaLcPeriod"/>
            </a:pPr>
            <a:endParaRPr lang="pl-PL" sz="2400" dirty="0"/>
          </a:p>
          <a:p>
            <a:pPr marL="457200" indent="-457200">
              <a:buAutoNum type="alphaLcPeriod"/>
            </a:pPr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Skorzystaj ze strony: </a:t>
            </a:r>
            <a:r>
              <a:rPr lang="pl-PL" sz="2400" dirty="0">
                <a:hlinkClick r:id="rId3"/>
              </a:rPr>
              <a:t>https://newconnect.pl/debiuty-spolek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632" y="2243501"/>
            <a:ext cx="3685673" cy="3685673"/>
          </a:xfrm>
          <a:prstGeom prst="rect">
            <a:avLst/>
          </a:prstGeom>
        </p:spPr>
      </p:pic>
      <p:sp>
        <p:nvSpPr>
          <p:cNvPr id="4" name="Trójkąt prostokątny 3"/>
          <p:cNvSpPr/>
          <p:nvPr/>
        </p:nvSpPr>
        <p:spPr>
          <a:xfrm rot="5400000">
            <a:off x="-38666" y="552071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158950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14663" y="169134"/>
            <a:ext cx="98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Rodzaje instrumentów udziałowych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57200" y="1296121"/>
            <a:ext cx="115142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Akcja: </a:t>
            </a:r>
            <a:r>
              <a:rPr lang="pl-PL" sz="2000" dirty="0"/>
              <a:t>a. papier wartościowy stwierdzający prawo uczestnictwa w spółce, b. udział w kapitale zakładowym spółki akcyjnej. Kapitał zakładowy spółki akcyjnej dzieli się na akcje. Każda z akcji ma wartość nominalną (nie niższa niż niż 1 gr.). Udział w kapitale zakładowym =wartość kapitału zakładowego/ wartość nominalna posiadanych akcji.</a:t>
            </a:r>
          </a:p>
          <a:p>
            <a:endParaRPr lang="pl-PL" sz="2000" dirty="0"/>
          </a:p>
          <a:p>
            <a:r>
              <a:rPr lang="pl-PL" sz="2000" b="1" dirty="0"/>
              <a:t>Kwit depozytowy - </a:t>
            </a:r>
            <a:r>
              <a:rPr lang="pl-PL" sz="2000" dirty="0"/>
              <a:t>papier wartościowy emitowany przez instytucję finansową, będący przedmiotem obrotu na zagranicznych rynkach kapitałowych, który potwierdza prawa własności do jednego lub wielu papierów wartościowych będących bazą kwitu depozytowego (akcji, obligacji). ADR - amerykańskie kwity depozytowe są wystawiane i notowane w USD, GDR - globalne kwity depozytowe są emitowane jednocześnie na kilku rynkach obcych.</a:t>
            </a:r>
          </a:p>
          <a:p>
            <a:endParaRPr lang="pl-PL" sz="2000" b="1" dirty="0"/>
          </a:p>
          <a:p>
            <a:r>
              <a:rPr lang="pl-PL" sz="2000" b="1" dirty="0"/>
              <a:t>Jednostki uczestnictwa/certyfikaty inwestycyjne </a:t>
            </a:r>
            <a:r>
              <a:rPr lang="pl-PL" sz="2000" dirty="0"/>
              <a:t>– j. ucz. tytuł prawny potwierdzający udział w aktywach funduszu inwestycyjnego otwartego lub specjalistycznego funduszu inwestycyjnego otwartego; c. </a:t>
            </a:r>
            <a:r>
              <a:rPr lang="pl-PL" sz="2000" dirty="0" err="1"/>
              <a:t>inw</a:t>
            </a:r>
            <a:r>
              <a:rPr lang="pl-PL" sz="2000" dirty="0"/>
              <a:t>.  jest papierem wartościowym emitowanym wyłącznie przez zamknięte fundusze inwestycyjne. </a:t>
            </a:r>
          </a:p>
          <a:p>
            <a:endParaRPr lang="pl-PL" sz="2000" b="1" dirty="0"/>
          </a:p>
          <a:p>
            <a:r>
              <a:rPr lang="pl-PL" sz="2000" b="1" dirty="0"/>
              <a:t>Prawo poboru - </a:t>
            </a:r>
            <a:r>
              <a:rPr lang="pl-PL" sz="2000" dirty="0"/>
              <a:t>prawo pierwszeństwo dla akcjonariuszy objęcia akcji nowej emisji w stosunku do liczby posiadanych akcji. Prawo poboru jest papierem wartościowym, który może być przedmiotem obrotu na rynku zorganizowanym. 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57200" y="624366"/>
            <a:ext cx="10720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Instrumenty udziałowe</a:t>
            </a:r>
            <a:r>
              <a:rPr lang="pl-PL" sz="2000" dirty="0"/>
              <a:t> (własnościowe) w których jedna strona kontraktu sprzedaje drugiej stronie prawo własności przedsiębiorstwa.</a:t>
            </a:r>
          </a:p>
        </p:txBody>
      </p:sp>
      <p:sp>
        <p:nvSpPr>
          <p:cNvPr id="5" name="Trójkąt prostokątny 4"/>
          <p:cNvSpPr/>
          <p:nvPr/>
        </p:nvSpPr>
        <p:spPr>
          <a:xfrm rot="5400000">
            <a:off x="-10647" y="301893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417130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06905" y="649705"/>
            <a:ext cx="98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Przykład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106905" y="1335506"/>
            <a:ext cx="970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Teoretyczna wartość prawa poboru: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6015789" y="1111370"/>
                <a:ext cx="2159669" cy="789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latin typeface="Cambria Math" panose="02040503050406030204" pitchFamily="18" charset="0"/>
                        </a:rPr>
                        <m:t>𝑃𝑃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l-PL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89" y="1111370"/>
                <a:ext cx="2159669" cy="7899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1251284" y="2008592"/>
                <a:ext cx="942072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PP – cena prawa poboru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l-PL" sz="2400" dirty="0"/>
                  <a:t> - cena rynkowa akcji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pl-PL" sz="2400" dirty="0"/>
                  <a:t> - cena emisyjna akcji nowej emisji</a:t>
                </a:r>
              </a:p>
              <a:p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l-PL" sz="2400" dirty="0"/>
                  <a:t> - liczba praw poboru przypadających na jedną akcję nowej emisji.</a:t>
                </a:r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4" y="2008592"/>
                <a:ext cx="942072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970" t="-3101" b="-77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/>
          <p:cNvSpPr txBox="1"/>
          <p:nvPr/>
        </p:nvSpPr>
        <p:spPr>
          <a:xfrm>
            <a:off x="1251284" y="4102768"/>
            <a:ext cx="10118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Cena rynkowa akcji na giełdzie wynosi 150 PLN, zaś cena emisyjna akcji nowej emisji wynosi 140 PLN. Do zakupu jednej akcji nowej emisji potrzebne są 3 prawa poboru. Policz teoretyczną wartość prawa poboru.</a:t>
            </a:r>
          </a:p>
        </p:txBody>
      </p:sp>
      <p:sp>
        <p:nvSpPr>
          <p:cNvPr id="7" name="Trójkąt prostokątny 6"/>
          <p:cNvSpPr/>
          <p:nvPr/>
        </p:nvSpPr>
        <p:spPr>
          <a:xfrm rot="5400000">
            <a:off x="-10647" y="660352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274541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58778" y="312820"/>
            <a:ext cx="98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Prawa i obowiązki akcjonariusza (1)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58778" y="774485"/>
            <a:ext cx="97816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Akcjonariusz</a:t>
            </a:r>
            <a:r>
              <a:rPr lang="pl-PL" sz="2400" dirty="0"/>
              <a:t> - posiadacz akcji wyemitowanych przez spółkę akcyjną lub spółkę komandytowo-akcyjną. Akcjonariuszem może być osoba fizyczna, osoba prawna, jednostka organizacyjna nieposiadająca osobowości prawnej (np. osobowa spółka handlowa).</a:t>
            </a:r>
          </a:p>
          <a:p>
            <a:endParaRPr lang="pl-PL" sz="2400" dirty="0"/>
          </a:p>
          <a:p>
            <a:r>
              <a:rPr lang="pl-PL" sz="2400" b="1" dirty="0"/>
              <a:t>Prawa majątkowe: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prawo do udziału w podziale zysku (do dywidendy);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prawo pierwszeństwa do objęcia akcji nowej emisji (prawo poboru);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prawo do udziału w podziale majątku spółki w razie jej likwidacji;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prawo do sprzedaży akcji.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r>
              <a:rPr lang="pl-PL" sz="2400" b="1" dirty="0"/>
              <a:t>Prawa korporacyjne: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prawo do udziału i głosowania na Walnym Zgromadzeniu;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prawo zwołania Walnego Zgromadzenia;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prawo zgłaszania/zaskarżania uchwał na Walnym Zgromadzeniu;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prawo do informacji.</a:t>
            </a:r>
            <a:endParaRPr lang="pl-PL" sz="2400" b="1" dirty="0"/>
          </a:p>
        </p:txBody>
      </p:sp>
      <p:sp>
        <p:nvSpPr>
          <p:cNvPr id="5" name="Trójkąt prostokątny 4"/>
          <p:cNvSpPr/>
          <p:nvPr/>
        </p:nvSpPr>
        <p:spPr>
          <a:xfrm rot="5400000">
            <a:off x="-10646" y="500460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147175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58778" y="312820"/>
            <a:ext cx="981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Prawa i obowiązki akcjonariusza (2)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58778" y="774485"/>
            <a:ext cx="10142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obowiązek zapłaty</a:t>
            </a:r>
            <a:r>
              <a:rPr lang="pl-PL" sz="2400" dirty="0"/>
              <a:t> pełnej ceny akcji w momencie zawierania transakcji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/>
              <a:t>ujawnianie stanu posiadania akcji </a:t>
            </a:r>
            <a:r>
              <a:rPr lang="pl-PL" sz="2400" dirty="0"/>
              <a:t>po przekroczeniu progów określonych w ustawie o obrocie instrumentami finansowymi. Akcjonariusz jest obowiązany niezwłocznie zawiadomić Komisję Nadzoru Finansowego oraz emitenta. Przykładowo obowiązek ten dotyczy akcjonariusza, który osiągnął lub przekroczył 5%, 10%, 15%, 20%, 25%, 33%, 33 1/3%, 50%, 75% albo 90% ogólnej liczby głosów w spółce publicznej. </a:t>
            </a:r>
          </a:p>
          <a:p>
            <a:r>
              <a:rPr lang="pl-PL" sz="2400" dirty="0"/>
              <a:t> </a:t>
            </a:r>
          </a:p>
        </p:txBody>
      </p:sp>
      <p:sp>
        <p:nvSpPr>
          <p:cNvPr id="5" name="Trójkąt prostokątny 4"/>
          <p:cNvSpPr/>
          <p:nvPr/>
        </p:nvSpPr>
        <p:spPr>
          <a:xfrm rot="5400000">
            <a:off x="-10647" y="500460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40656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94082" y="0"/>
            <a:ext cx="100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Rodzaje akcji i akcjonariat spółki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94082" y="461665"/>
            <a:ext cx="11153275" cy="659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/>
              <a:t>akcje zwykłe: </a:t>
            </a:r>
            <a:r>
              <a:rPr lang="pl-PL" altLang="pl-PL" sz="2400" dirty="0"/>
              <a:t>na okaziciela, bez ograniczeń w obrocie, bez przywilejów i specjalnych (poza dywidendą) bonusów</a:t>
            </a:r>
            <a:endParaRPr lang="pl-PL" sz="2400" b="1" dirty="0"/>
          </a:p>
          <a:p>
            <a:r>
              <a:rPr lang="pl-PL" sz="2400" b="1" dirty="0"/>
              <a:t>akcje uprzywilejowane</a:t>
            </a:r>
            <a:r>
              <a:rPr lang="pl-PL" sz="2400" dirty="0"/>
              <a:t> co 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prawa głosu,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prawa do dywidendy,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podziału majątku w przypadku likwidacji spółki.</a:t>
            </a:r>
          </a:p>
          <a:p>
            <a:r>
              <a:rPr lang="pl-PL" sz="2400" b="1" dirty="0"/>
              <a:t>akcje nieme: </a:t>
            </a:r>
            <a:r>
              <a:rPr lang="pl-PL" sz="2400" dirty="0"/>
              <a:t>uprzywilejowane w zakresie dywidendy, prawo głosu.</a:t>
            </a:r>
          </a:p>
          <a:p>
            <a:pPr>
              <a:lnSpc>
                <a:spcPct val="90000"/>
              </a:lnSpc>
            </a:pPr>
            <a:r>
              <a:rPr lang="pl-PL" altLang="pl-PL" sz="2400" b="1" dirty="0"/>
              <a:t>akcje na okaziciela:</a:t>
            </a:r>
            <a:r>
              <a:rPr lang="pl-PL" altLang="pl-PL" sz="2400" dirty="0"/>
              <a:t> </a:t>
            </a:r>
            <a:r>
              <a:rPr lang="pl-PL" sz="2400" dirty="0"/>
              <a:t>nie mają przypisanego akcjonariusza, zatem jest nim każdy posiadacz akcji na okaziciela.</a:t>
            </a:r>
            <a:endParaRPr lang="pl-PL" altLang="pl-PL" sz="2400" b="1" dirty="0"/>
          </a:p>
          <a:p>
            <a:pPr>
              <a:lnSpc>
                <a:spcPct val="90000"/>
              </a:lnSpc>
            </a:pPr>
            <a:r>
              <a:rPr lang="pl-PL" altLang="pl-PL" sz="2400" b="1" dirty="0"/>
              <a:t>akcje imienne: </a:t>
            </a:r>
            <a:r>
              <a:rPr lang="pl-PL" sz="2400" dirty="0"/>
              <a:t>zawierają oznaczenie akcjonariusza, </a:t>
            </a:r>
            <a:r>
              <a:rPr lang="pl-PL" altLang="pl-PL" sz="2400" dirty="0"/>
              <a:t>rejestrowane przez spółkę akcje, których obrót objęty jest ograniczeniami zawartymi w jej statucie</a:t>
            </a:r>
          </a:p>
          <a:p>
            <a:pPr algn="just"/>
            <a:endParaRPr lang="pl-PL" sz="2400" b="1" dirty="0"/>
          </a:p>
          <a:p>
            <a:pPr algn="just"/>
            <a:r>
              <a:rPr lang="pl-PL" sz="2400" b="1" dirty="0"/>
              <a:t>struktura akcjonariatu: </a:t>
            </a:r>
            <a:r>
              <a:rPr lang="pl-PL" sz="2400" dirty="0"/>
              <a:t>jakiego typu akcjonariuszy posiada spółka?</a:t>
            </a:r>
            <a:r>
              <a:rPr lang="pl-PL" sz="2400" b="1" dirty="0"/>
              <a:t> </a:t>
            </a:r>
            <a:r>
              <a:rPr lang="pl-PL" sz="2400" dirty="0"/>
              <a:t>Struktura skoncentrowana (1 akcjonariusz posiada powyżej 50% akcji) czy rozproszona?</a:t>
            </a:r>
            <a:endParaRPr lang="pl-PL" sz="2400" b="1" dirty="0"/>
          </a:p>
          <a:p>
            <a:pPr algn="just"/>
            <a:r>
              <a:rPr lang="pl-PL" sz="2400" b="1" dirty="0" err="1"/>
              <a:t>free</a:t>
            </a:r>
            <a:r>
              <a:rPr lang="pl-PL" sz="2400" b="1" dirty="0"/>
              <a:t> </a:t>
            </a:r>
            <a:r>
              <a:rPr lang="pl-PL" sz="2400" b="1" dirty="0" err="1"/>
              <a:t>float</a:t>
            </a:r>
            <a:r>
              <a:rPr lang="pl-PL" sz="2400" b="1" dirty="0"/>
              <a:t> </a:t>
            </a:r>
            <a:r>
              <a:rPr lang="pl-PL" sz="2400" dirty="0"/>
              <a:t>- stosunek akcji będących w posiadaniu małych inwestorów (posiadających poniżej 5% akcji) w stosunku do wszystkich akcji spółki.</a:t>
            </a:r>
          </a:p>
          <a:p>
            <a:pPr algn="just"/>
            <a:r>
              <a:rPr lang="pl-PL" sz="2400" dirty="0"/>
              <a:t>Im wyższy </a:t>
            </a:r>
            <a:r>
              <a:rPr lang="pl-PL" sz="2400" dirty="0" err="1"/>
              <a:t>free</a:t>
            </a:r>
            <a:r>
              <a:rPr lang="pl-PL" sz="2400" dirty="0"/>
              <a:t> </a:t>
            </a:r>
            <a:r>
              <a:rPr lang="pl-PL" sz="2400" dirty="0" err="1"/>
              <a:t>float</a:t>
            </a:r>
            <a:r>
              <a:rPr lang="pl-PL" sz="2400" dirty="0"/>
              <a:t>, tym wyższa płynność spółki.</a:t>
            </a:r>
          </a:p>
          <a:p>
            <a:pPr algn="just"/>
            <a:endParaRPr lang="pl-PL" sz="2400" dirty="0"/>
          </a:p>
        </p:txBody>
      </p:sp>
      <p:sp>
        <p:nvSpPr>
          <p:cNvPr id="5" name="Trójkąt prostokątny 4"/>
          <p:cNvSpPr/>
          <p:nvPr/>
        </p:nvSpPr>
        <p:spPr>
          <a:xfrm rot="5400000">
            <a:off x="-10647" y="187640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249124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42211" y="180474"/>
            <a:ext cx="643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Zadanie 1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42211" y="557918"/>
            <a:ext cx="10852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Na podstawie danych dotyczących głównych akcjonariuszy spółki Allegro SA, oraz wiedząc, że liczba wszystkich akcji wynosi: 1,023,255,814 akcji oraz rynkowy kurs akcji wynosi 72 PLN i spółka nie ma akcji uprzywilejowanych co do głosu, policz ile wynosi:</a:t>
            </a:r>
          </a:p>
          <a:p>
            <a:pPr marL="285750" indent="-285750">
              <a:buFontTx/>
              <a:buChar char="-"/>
            </a:pPr>
            <a:r>
              <a:rPr lang="pl-PL" sz="2000" dirty="0"/>
              <a:t>udział w kapitale spółki poszczególnych akcjonariuszy</a:t>
            </a:r>
          </a:p>
          <a:p>
            <a:pPr marL="285750" indent="-285750">
              <a:buFontTx/>
              <a:buChar char="-"/>
            </a:pPr>
            <a:r>
              <a:rPr lang="pl-PL" sz="2000" dirty="0"/>
              <a:t>wartość rynkowa akcji poszczególnych akcjonariuszy</a:t>
            </a:r>
          </a:p>
          <a:p>
            <a:pPr marL="285750" indent="-285750">
              <a:buFontTx/>
              <a:buChar char="-"/>
            </a:pPr>
            <a:r>
              <a:rPr lang="pl-PL" sz="2000" dirty="0"/>
              <a:t>udział na WZA i liczba głosów poszczególnych akcjonariuszy</a:t>
            </a:r>
          </a:p>
          <a:p>
            <a:pPr marL="285750" indent="-285750">
              <a:buFontTx/>
              <a:buChar char="-"/>
            </a:pPr>
            <a:r>
              <a:rPr lang="pl-PL" sz="2000" dirty="0"/>
              <a:t>wielkość kwotową i procentową </a:t>
            </a:r>
            <a:r>
              <a:rPr lang="pl-PL" sz="2000" dirty="0" err="1"/>
              <a:t>free</a:t>
            </a:r>
            <a:r>
              <a:rPr lang="pl-PL" sz="2000" dirty="0"/>
              <a:t> </a:t>
            </a:r>
            <a:r>
              <a:rPr lang="pl-PL" sz="2000" dirty="0" err="1"/>
              <a:t>float</a:t>
            </a:r>
            <a:endParaRPr lang="pl-PL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10520"/>
              </p:ext>
            </p:extLst>
          </p:nvPr>
        </p:nvGraphicFramePr>
        <p:xfrm>
          <a:off x="1211847" y="2804687"/>
          <a:ext cx="9640637" cy="3769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 err="1">
                          <a:effectLst/>
                        </a:rPr>
                        <a:t>Lp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>
                          <a:effectLst/>
                        </a:rPr>
                        <a:t>Akcjonariusz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>
                          <a:effectLst/>
                        </a:rPr>
                        <a:t>Udział w kapitale spółki (%)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>
                          <a:effectLst/>
                        </a:rPr>
                        <a:t>Liczba akcji</a:t>
                      </a:r>
                      <a:endParaRPr lang="pl-PL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>
                          <a:effectLst/>
                        </a:rPr>
                        <a:t>Wartość rynkowa (PLN)</a:t>
                      </a:r>
                      <a:endParaRPr lang="pl-PL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>
                          <a:effectLst/>
                        </a:rPr>
                        <a:t>Udział na WZA (%)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>
                          <a:effectLst/>
                        </a:rPr>
                        <a:t>Liczba głosów na WZA</a:t>
                      </a:r>
                      <a:endParaRPr lang="pl-PL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Cidinan Sarl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            321 246 322    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OFE Aegon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                2 577 000    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3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OFE Allianz Polska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                         793    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OFE Aviva Santander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                5 900 000    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Mepinan Sarl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              71 388 074    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6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OFE AXA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                1 000 000    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OFE Generali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                1 659 555    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OFE MetLife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                2 178 000    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9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OFE Nationale-Nederlanden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                4 246 600    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10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OFE PKO BP Bankowy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                      5 165    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11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OFE Pocztylion Arka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                   334 104    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12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OFE PZU Złota Jesień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                2 891 000    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Permira VI IP Ltd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            321 246 322    </a:t>
                      </a:r>
                      <a:endParaRPr lang="pl-P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 </a:t>
                      </a:r>
                      <a:endParaRPr lang="pl-PL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Trójkąt prostokątny 5"/>
          <p:cNvSpPr/>
          <p:nvPr/>
        </p:nvSpPr>
        <p:spPr>
          <a:xfrm rot="5400000">
            <a:off x="-10647" y="283893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36139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4" y="1118937"/>
            <a:ext cx="7923574" cy="499350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009274" y="421105"/>
            <a:ext cx="751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Droga spółki na giełdę</a:t>
            </a:r>
          </a:p>
        </p:txBody>
      </p:sp>
      <p:sp>
        <p:nvSpPr>
          <p:cNvPr id="5" name="Trójkąt prostokątny 4"/>
          <p:cNvSpPr/>
          <p:nvPr/>
        </p:nvSpPr>
        <p:spPr>
          <a:xfrm rot="5400000">
            <a:off x="-10647" y="670300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335023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17600" y="601133"/>
            <a:ext cx="9821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Cel wejścia spółki na giełdę:</a:t>
            </a:r>
          </a:p>
          <a:p>
            <a:endParaRPr lang="pl-PL" sz="2000" dirty="0"/>
          </a:p>
          <a:p>
            <a:r>
              <a:rPr lang="pl-PL" sz="2000" dirty="0"/>
              <a:t>- pozyskanie kapitału ze sprzedaży akcji nowej emisji na dalszy rozwój,</a:t>
            </a:r>
          </a:p>
          <a:p>
            <a:r>
              <a:rPr lang="pl-PL" sz="2000" dirty="0"/>
              <a:t>- finansowanie aktualnej działalności,</a:t>
            </a:r>
          </a:p>
          <a:p>
            <a:r>
              <a:rPr lang="pl-PL" sz="2000" dirty="0"/>
              <a:t>- notowanie na giełdzie pokazuje rynkową wycenę spółki,</a:t>
            </a:r>
          </a:p>
          <a:p>
            <a:r>
              <a:rPr lang="pl-PL" sz="2000" dirty="0"/>
              <a:t>- status spółki publicznej powoduje wzrost wiarygodności wśród kontrahentów i instytucji finansowych,</a:t>
            </a:r>
          </a:p>
          <a:p>
            <a:r>
              <a:rPr lang="pl-PL" sz="2000" dirty="0"/>
              <a:t>- wzrost rozpoznawalności spółki i jej marki.</a:t>
            </a:r>
          </a:p>
          <a:p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17599" y="3991189"/>
            <a:ext cx="10140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IPO (ang. </a:t>
            </a:r>
            <a:r>
              <a:rPr lang="pl-PL" sz="2000" b="1" dirty="0" err="1"/>
              <a:t>Initial</a:t>
            </a:r>
            <a:r>
              <a:rPr lang="pl-PL" sz="2000" b="1" dirty="0"/>
              <a:t> Public </a:t>
            </a:r>
            <a:r>
              <a:rPr lang="pl-PL" sz="2000" b="1" dirty="0" err="1"/>
              <a:t>Offering</a:t>
            </a:r>
            <a:r>
              <a:rPr lang="pl-PL" sz="2000" b="1" dirty="0"/>
              <a:t>)</a:t>
            </a:r>
            <a:r>
              <a:rPr lang="pl-PL" sz="2000" i="1" dirty="0"/>
              <a:t> - </a:t>
            </a:r>
            <a:r>
              <a:rPr lang="pl-PL" sz="2000" dirty="0"/>
              <a:t>Pierwsza Publiczna Oferta emisji papierów wartościowych.</a:t>
            </a:r>
          </a:p>
          <a:p>
            <a:pPr marL="285750" indent="-285750">
              <a:buFontTx/>
              <a:buChar char="-"/>
            </a:pPr>
            <a:r>
              <a:rPr lang="pl-PL" sz="2000" dirty="0"/>
              <a:t>oferta publiczna </a:t>
            </a:r>
          </a:p>
          <a:p>
            <a:pPr marL="285750" indent="-285750">
              <a:buFontTx/>
              <a:buChar char="-"/>
            </a:pPr>
            <a:r>
              <a:rPr lang="pl-PL" sz="2000" dirty="0"/>
              <a:t>oferta prywatna</a:t>
            </a:r>
          </a:p>
        </p:txBody>
      </p:sp>
      <p:sp>
        <p:nvSpPr>
          <p:cNvPr id="6" name="Trójkąt prostokątny 5"/>
          <p:cNvSpPr/>
          <p:nvPr/>
        </p:nvSpPr>
        <p:spPr>
          <a:xfrm rot="5400000">
            <a:off x="-10647" y="756607"/>
            <a:ext cx="569343" cy="548050"/>
          </a:xfrm>
          <a:prstGeom prst="rtTriangle">
            <a:avLst/>
          </a:prstGeom>
          <a:solidFill>
            <a:srgbClr val="01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17420594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1839</Words>
  <Application>Microsoft Macintosh PowerPoint</Application>
  <PresentationFormat>Panoramiczny</PresentationFormat>
  <Paragraphs>259</Paragraphs>
  <Slides>15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WZUW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Renata Karkowska</dc:creator>
  <cp:lastModifiedBy>Szczepan Urjasz</cp:lastModifiedBy>
  <cp:revision>66</cp:revision>
  <dcterms:created xsi:type="dcterms:W3CDTF">2021-01-26T17:20:57Z</dcterms:created>
  <dcterms:modified xsi:type="dcterms:W3CDTF">2023-05-02T18:47:22Z</dcterms:modified>
</cp:coreProperties>
</file>